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jpeg" ContentType="image/jpeg"/>
  <Override PartName="/ppt/media/image14.png" ContentType="image/png"/>
  <Override PartName="/ppt/media/image10.png" ContentType="image/png"/>
  <Override PartName="/ppt/media/image2.jpeg" ContentType="image/jpeg"/>
  <Override PartName="/ppt/media/image3.jpeg" ContentType="image/jpeg"/>
  <Override PartName="/ppt/media/image4.png" ContentType="image/png"/>
  <Override PartName="/ppt/media/image5.jpeg" ContentType="image/jpeg"/>
  <Override PartName="/ppt/media/image6.png" ContentType="image/png"/>
  <Override PartName="/ppt/media/image11.png" ContentType="image/png"/>
  <Override PartName="/ppt/media/image1.jpeg" ContentType="image/jpeg"/>
  <Override PartName="/ppt/media/image7.png" ContentType="image/png"/>
  <Override PartName="/ppt/media/image12.png" ContentType="image/png"/>
  <Override PartName="/ppt/media/image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456000" y="171000"/>
            <a:ext cx="3167640" cy="7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40000"/>
              </a:lnSpc>
              <a:buNone/>
            </a:pPr>
            <a:r>
              <a:rPr b="1" lang="en-US" sz="3600" spc="-1" strike="noStrike">
                <a:solidFill>
                  <a:srgbClr val="4f81bd"/>
                </a:solidFill>
                <a:latin typeface="함초롬돋움"/>
                <a:ea typeface="함초롬돋움"/>
              </a:rPr>
              <a:t>VBMR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988000" y="963000"/>
            <a:ext cx="4103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ko-KR" sz="16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비전 기반의 모바일 로봇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5587200" y="5300280"/>
            <a:ext cx="459360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주문해조 </a:t>
            </a:r>
            <a:r>
              <a:rPr b="0" lang="en-US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: </a:t>
            </a:r>
            <a:r>
              <a:rPr b="0" lang="ko-KR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김하서</a:t>
            </a:r>
            <a:r>
              <a:rPr b="0" lang="en-US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(</a:t>
            </a:r>
            <a:r>
              <a:rPr b="0" lang="ko-KR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조장</a:t>
            </a:r>
            <a:r>
              <a:rPr b="0" lang="en-US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), </a:t>
            </a:r>
            <a:r>
              <a:rPr b="0" lang="ko-KR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김정현</a:t>
            </a:r>
            <a:r>
              <a:rPr b="0" lang="en-US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박민수</a:t>
            </a:r>
            <a:r>
              <a:rPr b="0" lang="en-US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박정연</a:t>
            </a:r>
            <a:r>
              <a:rPr b="0" lang="en-US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이용욱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1505880"/>
            <a:ext cx="5867640" cy="312876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5868360" y="1505880"/>
            <a:ext cx="4211640" cy="3128760"/>
          </a:xfrm>
          <a:prstGeom prst="rect">
            <a:avLst/>
          </a:prstGeom>
          <a:ln w="0">
            <a:noFill/>
          </a:ln>
        </p:spPr>
      </p:pic>
      <p:sp>
        <p:nvSpPr>
          <p:cNvPr id="81" name="CustomShape 4"/>
          <p:cNvSpPr/>
          <p:nvPr/>
        </p:nvSpPr>
        <p:spPr>
          <a:xfrm rot="5405400">
            <a:off x="4997160" y="-63720"/>
            <a:ext cx="86400" cy="2806920"/>
          </a:xfrm>
          <a:prstGeom prst="rect">
            <a:avLst/>
          </a:prstGeom>
          <a:solidFill>
            <a:srgbClr val="a0b4e6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1"/>
          <p:cNvGrpSpPr/>
          <p:nvPr/>
        </p:nvGrpSpPr>
        <p:grpSpPr>
          <a:xfrm>
            <a:off x="215640" y="243000"/>
            <a:ext cx="2807280" cy="664200"/>
            <a:chOff x="215640" y="243000"/>
            <a:chExt cx="2807280" cy="664200"/>
          </a:xfrm>
        </p:grpSpPr>
        <p:sp>
          <p:nvSpPr>
            <p:cNvPr id="83" name="CustomShape 2"/>
            <p:cNvSpPr/>
            <p:nvPr/>
          </p:nvSpPr>
          <p:spPr>
            <a:xfrm>
              <a:off x="431640" y="243000"/>
              <a:ext cx="259128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01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프로젝트 소개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프로젝트 간단 소개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84" name="CustomShape 3"/>
            <p:cNvSpPr/>
            <p:nvPr/>
          </p:nvSpPr>
          <p:spPr>
            <a:xfrm>
              <a:off x="215640" y="243000"/>
              <a:ext cx="89280" cy="664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5" name="Group 4"/>
          <p:cNvGrpSpPr/>
          <p:nvPr/>
        </p:nvGrpSpPr>
        <p:grpSpPr>
          <a:xfrm>
            <a:off x="647640" y="1315080"/>
            <a:ext cx="6840000" cy="734760"/>
            <a:chOff x="647640" y="1315080"/>
            <a:chExt cx="6840000" cy="734760"/>
          </a:xfrm>
        </p:grpSpPr>
        <p:sp>
          <p:nvSpPr>
            <p:cNvPr id="86" name="CustomShape 5"/>
            <p:cNvSpPr/>
            <p:nvPr/>
          </p:nvSpPr>
          <p:spPr>
            <a:xfrm>
              <a:off x="647640" y="1315080"/>
              <a:ext cx="187164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1. </a:t>
              </a:r>
              <a:r>
                <a:rPr b="1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쓰레기 자동 분류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87" name="CustomShape 6"/>
            <p:cNvSpPr/>
            <p:nvPr/>
          </p:nvSpPr>
          <p:spPr>
            <a:xfrm>
              <a:off x="863640" y="1747080"/>
              <a:ext cx="66240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- YOLO</a:t>
              </a:r>
              <a:r>
                <a:rPr b="0" lang="ko-K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를 이용해 쓰레기를 분류하여 정해진 쓰레기통으로 이송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88" name="Group 7"/>
          <p:cNvGrpSpPr/>
          <p:nvPr/>
        </p:nvGrpSpPr>
        <p:grpSpPr>
          <a:xfrm>
            <a:off x="647640" y="2331360"/>
            <a:ext cx="6840000" cy="734760"/>
            <a:chOff x="647640" y="2331360"/>
            <a:chExt cx="6840000" cy="734760"/>
          </a:xfrm>
        </p:grpSpPr>
        <p:sp>
          <p:nvSpPr>
            <p:cNvPr id="89" name="CustomShape 8"/>
            <p:cNvSpPr/>
            <p:nvPr/>
          </p:nvSpPr>
          <p:spPr>
            <a:xfrm>
              <a:off x="647640" y="2331360"/>
              <a:ext cx="187164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2. </a:t>
              </a:r>
              <a:r>
                <a:rPr b="1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음료 서빙 서비스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90" name="CustomShape 9"/>
            <p:cNvSpPr/>
            <p:nvPr/>
          </p:nvSpPr>
          <p:spPr>
            <a:xfrm>
              <a:off x="863640" y="2763360"/>
              <a:ext cx="66240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- </a:t>
              </a:r>
              <a:r>
                <a:rPr b="0" lang="ko-K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웹 서버에서의 버튼 입력으로 로봇 제어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91" name="Group 10"/>
          <p:cNvGrpSpPr/>
          <p:nvPr/>
        </p:nvGrpSpPr>
        <p:grpSpPr>
          <a:xfrm>
            <a:off x="647640" y="3329640"/>
            <a:ext cx="6840000" cy="734760"/>
            <a:chOff x="647640" y="3329640"/>
            <a:chExt cx="6840000" cy="734760"/>
          </a:xfrm>
        </p:grpSpPr>
        <p:sp>
          <p:nvSpPr>
            <p:cNvPr id="92" name="CustomShape 11"/>
            <p:cNvSpPr/>
            <p:nvPr/>
          </p:nvSpPr>
          <p:spPr>
            <a:xfrm>
              <a:off x="647640" y="3329640"/>
              <a:ext cx="187164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3. </a:t>
              </a:r>
              <a:r>
                <a:rPr b="1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위험물 처리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93" name="CustomShape 12"/>
            <p:cNvSpPr/>
            <p:nvPr/>
          </p:nvSpPr>
          <p:spPr>
            <a:xfrm>
              <a:off x="863640" y="3761640"/>
              <a:ext cx="66240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- </a:t>
              </a:r>
              <a:r>
                <a:rPr b="0" lang="ko-K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이미지 데이터의 서버 간 통신과 키보드를 이용한 원격 제어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94" name="Group 13"/>
          <p:cNvGrpSpPr/>
          <p:nvPr/>
        </p:nvGrpSpPr>
        <p:grpSpPr>
          <a:xfrm>
            <a:off x="647640" y="4406760"/>
            <a:ext cx="6840000" cy="734760"/>
            <a:chOff x="647640" y="4406760"/>
            <a:chExt cx="6840000" cy="734760"/>
          </a:xfrm>
        </p:grpSpPr>
        <p:sp>
          <p:nvSpPr>
            <p:cNvPr id="95" name="CustomShape 14"/>
            <p:cNvSpPr/>
            <p:nvPr/>
          </p:nvSpPr>
          <p:spPr>
            <a:xfrm>
              <a:off x="647640" y="4406760"/>
              <a:ext cx="1871640" cy="31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4. </a:t>
              </a:r>
              <a:r>
                <a:rPr b="1" lang="ko-KR" sz="15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객체 추적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96" name="CustomShape 15"/>
            <p:cNvSpPr/>
            <p:nvPr/>
          </p:nvSpPr>
          <p:spPr>
            <a:xfrm>
              <a:off x="863640" y="4838760"/>
              <a:ext cx="66240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- </a:t>
              </a:r>
              <a:r>
                <a:rPr b="0" lang="ko-K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이미지에서 특정 객체를 따라다니는 박스를 그리고 이를 이용해 좌우 이동 제어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1"/>
          <p:cNvGrpSpPr/>
          <p:nvPr/>
        </p:nvGrpSpPr>
        <p:grpSpPr>
          <a:xfrm>
            <a:off x="215640" y="243000"/>
            <a:ext cx="3527640" cy="664200"/>
            <a:chOff x="215640" y="243000"/>
            <a:chExt cx="3527640" cy="664200"/>
          </a:xfrm>
        </p:grpSpPr>
        <p:sp>
          <p:nvSpPr>
            <p:cNvPr id="98" name="CustomShape 2"/>
            <p:cNvSpPr/>
            <p:nvPr/>
          </p:nvSpPr>
          <p:spPr>
            <a:xfrm>
              <a:off x="431640" y="243000"/>
              <a:ext cx="331164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02 Flow Chart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쓰레기 분류 모드 </a:t>
              </a:r>
              <a:r>
                <a:rPr b="0" lang="en-US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서빙 모드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99" name="CustomShape 3"/>
            <p:cNvSpPr/>
            <p:nvPr/>
          </p:nvSpPr>
          <p:spPr>
            <a:xfrm>
              <a:off x="215640" y="243000"/>
              <a:ext cx="89280" cy="664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032120" y="1107000"/>
            <a:ext cx="8039880" cy="446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"/>
          <p:cNvGrpSpPr/>
          <p:nvPr/>
        </p:nvGrpSpPr>
        <p:grpSpPr>
          <a:xfrm>
            <a:off x="215640" y="243000"/>
            <a:ext cx="3239640" cy="664200"/>
            <a:chOff x="215640" y="243000"/>
            <a:chExt cx="3239640" cy="664200"/>
          </a:xfrm>
        </p:grpSpPr>
        <p:sp>
          <p:nvSpPr>
            <p:cNvPr id="102" name="CustomShape 2"/>
            <p:cNvSpPr/>
            <p:nvPr/>
          </p:nvSpPr>
          <p:spPr>
            <a:xfrm>
              <a:off x="431640" y="243000"/>
              <a:ext cx="302364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03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하드웨어 </a:t>
              </a: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하드웨어 구성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103" name="CustomShape 3"/>
            <p:cNvSpPr/>
            <p:nvPr/>
          </p:nvSpPr>
          <p:spPr>
            <a:xfrm>
              <a:off x="215640" y="243000"/>
              <a:ext cx="89280" cy="664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073320" y="1395000"/>
            <a:ext cx="2856960" cy="357120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215640" y="1395000"/>
            <a:ext cx="2856960" cy="3571200"/>
          </a:xfrm>
          <a:prstGeom prst="rect">
            <a:avLst/>
          </a:prstGeom>
          <a:ln w="0">
            <a:noFill/>
          </a:ln>
        </p:spPr>
      </p:pic>
      <p:sp>
        <p:nvSpPr>
          <p:cNvPr id="106" name="CustomShape 4"/>
          <p:cNvSpPr/>
          <p:nvPr/>
        </p:nvSpPr>
        <p:spPr>
          <a:xfrm>
            <a:off x="6120360" y="1045800"/>
            <a:ext cx="3743280" cy="426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33360" indent="-19944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IMU </a:t>
            </a: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센서</a:t>
            </a:r>
            <a:endParaRPr b="0" lang="en-US" sz="1400" spc="-1" strike="noStrike">
              <a:latin typeface="Arial"/>
            </a:endParaRPr>
          </a:p>
          <a:p>
            <a:pPr marL="1332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자이로 센서</a:t>
            </a: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여러 각도 값을 계산</a:t>
            </a:r>
            <a:endParaRPr b="0" lang="en-US" sz="1400" spc="-1" strike="noStrike">
              <a:latin typeface="Arial"/>
            </a:endParaRPr>
          </a:p>
          <a:p>
            <a:pPr marL="333360" indent="-19944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엔코더</a:t>
            </a:r>
            <a:endParaRPr b="0" lang="en-US" sz="1400" spc="-1" strike="noStrike">
              <a:latin typeface="Arial"/>
            </a:endParaRPr>
          </a:p>
          <a:p>
            <a:pPr marL="1332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모터에 달린 두개의 자석으로 자석이 인식하는 순서에 따라 전진</a:t>
            </a: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후진 파악 및 바퀴의 회전수 파악</a:t>
            </a:r>
            <a:endParaRPr b="0" lang="en-US" sz="1400" spc="-1" strike="noStrike">
              <a:latin typeface="Arial"/>
            </a:endParaRPr>
          </a:p>
          <a:p>
            <a:pPr marL="307800" indent="-19944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모터 드라이브</a:t>
            </a:r>
            <a:endParaRPr b="0" lang="en-US" sz="1400" spc="-1" strike="noStrike">
              <a:latin typeface="Arial"/>
            </a:endParaRPr>
          </a:p>
          <a:p>
            <a:pPr marL="1080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정확한 토크제어</a:t>
            </a: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속도제어</a:t>
            </a: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전압제어</a:t>
            </a: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전류제어</a:t>
            </a:r>
            <a:r>
              <a:rPr b="0" lang="en-US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, </a:t>
            </a:r>
            <a:r>
              <a:rPr b="0" lang="ko-KR" sz="1400" spc="-1" strike="noStrike">
                <a:solidFill>
                  <a:srgbClr val="040c28"/>
                </a:solidFill>
                <a:latin typeface="함초롬돋움"/>
                <a:ea typeface="함초롬돋움"/>
              </a:rPr>
              <a:t>위치제어 </a:t>
            </a:r>
            <a:endParaRPr b="0" lang="en-US" sz="1400" spc="-1" strike="noStrike">
              <a:latin typeface="Arial"/>
            </a:endParaRPr>
          </a:p>
          <a:p>
            <a:pPr marL="333360" indent="-19944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라즈베리 파이</a:t>
            </a:r>
            <a:endParaRPr b="0" lang="en-US" sz="1400" spc="-1" strike="noStrike">
              <a:latin typeface="Arial"/>
            </a:endParaRPr>
          </a:p>
          <a:p>
            <a:pPr marL="1332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로봇의 머리로 모든 처리를 담당</a:t>
            </a:r>
            <a:endParaRPr b="0" lang="en-US" sz="1400" spc="-1" strike="noStrike">
              <a:latin typeface="Arial"/>
            </a:endParaRPr>
          </a:p>
          <a:p>
            <a:pPr marL="333360" indent="-199440">
              <a:lnSpc>
                <a:spcPct val="14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모터</a:t>
            </a:r>
            <a:endParaRPr b="0" lang="en-US" sz="1400" spc="-1" strike="noStrike">
              <a:latin typeface="Arial"/>
            </a:endParaRPr>
          </a:p>
          <a:p>
            <a:pPr marL="13320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- </a:t>
            </a:r>
            <a:r>
              <a:rPr b="0" lang="ko-KR" sz="14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입력만을 받으며 실제로 로봇을 움직이는 장치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"/>
          <p:cNvGrpSpPr/>
          <p:nvPr/>
        </p:nvGrpSpPr>
        <p:grpSpPr>
          <a:xfrm>
            <a:off x="215640" y="243000"/>
            <a:ext cx="3743640" cy="664200"/>
            <a:chOff x="215640" y="243000"/>
            <a:chExt cx="3743640" cy="664200"/>
          </a:xfrm>
        </p:grpSpPr>
        <p:sp>
          <p:nvSpPr>
            <p:cNvPr id="108" name="CustomShape 2"/>
            <p:cNvSpPr/>
            <p:nvPr/>
          </p:nvSpPr>
          <p:spPr>
            <a:xfrm>
              <a:off x="431640" y="243000"/>
              <a:ext cx="352764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03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하드웨어 </a:t>
              </a: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r>
                <a:rPr b="0" lang="en-US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(YOLO </a:t>
              </a: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모델 학습</a:t>
              </a:r>
              <a:r>
                <a:rPr b="0" lang="en-US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)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109" name="CustomShape 3"/>
            <p:cNvSpPr/>
            <p:nvPr/>
          </p:nvSpPr>
          <p:spPr>
            <a:xfrm>
              <a:off x="215640" y="243000"/>
              <a:ext cx="89280" cy="664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aphicFrame>
        <p:nvGraphicFramePr>
          <p:cNvPr id="110" name="Table 4"/>
          <p:cNvGraphicFramePr/>
          <p:nvPr/>
        </p:nvGraphicFramePr>
        <p:xfrm>
          <a:off x="224640" y="2154600"/>
          <a:ext cx="4856760" cy="3333960"/>
        </p:xfrm>
        <a:graphic>
          <a:graphicData uri="http://schemas.openxmlformats.org/drawingml/2006/table">
            <a:tbl>
              <a:tblPr/>
              <a:tblGrid>
                <a:gridCol w="1215000"/>
                <a:gridCol w="1215000"/>
                <a:gridCol w="1211400"/>
                <a:gridCol w="1215720"/>
              </a:tblGrid>
              <a:tr h="72936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Train image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73,892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Valid image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2,215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491760">
                <a:tc gridSpan="4"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전체 데이터를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14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개로 나눠서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5,278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개씩 학습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종이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2,310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종이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78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페트병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18,368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페트병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568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플라스틱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2,310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플라스틱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79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캔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15,638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캔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562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08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유리병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16,506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유리병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297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2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비닐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18,760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비닐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631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Table 5"/>
          <p:cNvGraphicFramePr/>
          <p:nvPr/>
        </p:nvGraphicFramePr>
        <p:xfrm>
          <a:off x="215640" y="1107000"/>
          <a:ext cx="4869720" cy="1047240"/>
        </p:xfrm>
        <a:graphic>
          <a:graphicData uri="http://schemas.openxmlformats.org/drawingml/2006/table">
            <a:tbl>
              <a:tblPr/>
              <a:tblGrid>
                <a:gridCol w="1217520"/>
                <a:gridCol w="3652560"/>
              </a:tblGrid>
              <a:tr h="3492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ko-KR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모델 </a:t>
                      </a: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   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500" spc="-1" strike="noStrike">
                          <a:solidFill>
                            <a:srgbClr val="262626"/>
                          </a:solidFill>
                          <a:latin typeface="함초롬돋움"/>
                          <a:ea typeface="함초롬돋움"/>
                        </a:rPr>
                        <a:t>Yolov7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492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데이터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Aihub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생활폐기물 이미지 데이터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492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클래스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: 6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종이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페트병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플라스틱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캔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유리병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, </a:t>
                      </a:r>
                      <a:r>
                        <a:rPr b="0" lang="ko-KR" sz="14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비닐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112" name="Group 6"/>
          <p:cNvGrpSpPr/>
          <p:nvPr/>
        </p:nvGrpSpPr>
        <p:grpSpPr>
          <a:xfrm>
            <a:off x="5504400" y="4069080"/>
            <a:ext cx="4287960" cy="1419840"/>
            <a:chOff x="5504400" y="4069080"/>
            <a:chExt cx="4287960" cy="1419840"/>
          </a:xfrm>
        </p:grpSpPr>
        <p:pic>
          <p:nvPicPr>
            <p:cNvPr id="113" name="그림 13" descr=""/>
            <p:cNvPicPr/>
            <p:nvPr/>
          </p:nvPicPr>
          <p:blipFill>
            <a:blip r:embed="rId1"/>
            <a:stretch/>
          </p:blipFill>
          <p:spPr>
            <a:xfrm>
              <a:off x="5504400" y="4075920"/>
              <a:ext cx="1377360" cy="68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" name="그림 12" descr=""/>
            <p:cNvPicPr/>
            <p:nvPr/>
          </p:nvPicPr>
          <p:blipFill>
            <a:blip r:embed="rId2"/>
            <a:stretch/>
          </p:blipFill>
          <p:spPr>
            <a:xfrm>
              <a:off x="6882840" y="4075920"/>
              <a:ext cx="1351440" cy="67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5" name="그림 15" descr=""/>
            <p:cNvPicPr/>
            <p:nvPr/>
          </p:nvPicPr>
          <p:blipFill>
            <a:blip r:embed="rId3"/>
            <a:stretch/>
          </p:blipFill>
          <p:spPr>
            <a:xfrm>
              <a:off x="8235000" y="4069080"/>
              <a:ext cx="1557360" cy="68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그림 1" descr=""/>
            <p:cNvPicPr/>
            <p:nvPr/>
          </p:nvPicPr>
          <p:blipFill>
            <a:blip r:embed="rId4"/>
            <a:stretch/>
          </p:blipFill>
          <p:spPr>
            <a:xfrm>
              <a:off x="5504400" y="4756320"/>
              <a:ext cx="1377360" cy="7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7" name="그림 4" descr=""/>
            <p:cNvPicPr/>
            <p:nvPr/>
          </p:nvPicPr>
          <p:blipFill>
            <a:blip r:embed="rId5"/>
            <a:stretch/>
          </p:blipFill>
          <p:spPr>
            <a:xfrm>
              <a:off x="6882840" y="4756320"/>
              <a:ext cx="1371960" cy="73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그림 16" descr=""/>
            <p:cNvPicPr/>
            <p:nvPr/>
          </p:nvPicPr>
          <p:blipFill>
            <a:blip r:embed="rId6"/>
            <a:stretch/>
          </p:blipFill>
          <p:spPr>
            <a:xfrm>
              <a:off x="8255520" y="4723560"/>
              <a:ext cx="1536840" cy="765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9" name="그림 9" descr="차트이(가) 표시된 사진  자동 생성된 설명"/>
          <p:cNvPicPr/>
          <p:nvPr/>
        </p:nvPicPr>
        <p:blipFill>
          <a:blip r:embed="rId7"/>
          <a:stretch/>
        </p:blipFill>
        <p:spPr>
          <a:xfrm>
            <a:off x="5274360" y="243720"/>
            <a:ext cx="4518000" cy="2302920"/>
          </a:xfrm>
          <a:prstGeom prst="rect">
            <a:avLst/>
          </a:prstGeom>
          <a:ln w="0">
            <a:noFill/>
          </a:ln>
        </p:spPr>
      </p:pic>
      <p:pic>
        <p:nvPicPr>
          <p:cNvPr id="120" name="그림 11" descr="차트이(가) 표시된 사진  자동 생성된 설명"/>
          <p:cNvPicPr/>
          <p:nvPr/>
        </p:nvPicPr>
        <p:blipFill>
          <a:blip r:embed="rId8"/>
          <a:stretch/>
        </p:blipFill>
        <p:spPr>
          <a:xfrm>
            <a:off x="5504400" y="2547360"/>
            <a:ext cx="4287600" cy="138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9" descr=""/>
          <p:cNvPicPr/>
          <p:nvPr/>
        </p:nvPicPr>
        <p:blipFill>
          <a:blip r:embed="rId1"/>
          <a:stretch/>
        </p:blipFill>
        <p:spPr>
          <a:xfrm>
            <a:off x="1296000" y="1251000"/>
            <a:ext cx="7272360" cy="4168440"/>
          </a:xfrm>
          <a:prstGeom prst="rect">
            <a:avLst/>
          </a:prstGeom>
          <a:ln w="0">
            <a:noFill/>
          </a:ln>
        </p:spPr>
      </p:pic>
      <p:grpSp>
        <p:nvGrpSpPr>
          <p:cNvPr id="122" name="Group 1"/>
          <p:cNvGrpSpPr/>
          <p:nvPr/>
        </p:nvGrpSpPr>
        <p:grpSpPr>
          <a:xfrm>
            <a:off x="215640" y="243000"/>
            <a:ext cx="3743640" cy="664200"/>
            <a:chOff x="215640" y="243000"/>
            <a:chExt cx="3743640" cy="664200"/>
          </a:xfrm>
        </p:grpSpPr>
        <p:sp>
          <p:nvSpPr>
            <p:cNvPr id="123" name="CustomShape 2"/>
            <p:cNvSpPr/>
            <p:nvPr/>
          </p:nvSpPr>
          <p:spPr>
            <a:xfrm>
              <a:off x="431640" y="243000"/>
              <a:ext cx="352764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03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하드웨어 </a:t>
              </a: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소프트웨어 구성</a:t>
              </a:r>
              <a:r>
                <a:rPr b="0" lang="en-US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(YOLO Test)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124" name="CustomShape 3"/>
            <p:cNvSpPr/>
            <p:nvPr/>
          </p:nvSpPr>
          <p:spPr>
            <a:xfrm>
              <a:off x="215640" y="243000"/>
              <a:ext cx="89280" cy="664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15640" y="1395000"/>
            <a:ext cx="5256000" cy="3583080"/>
          </a:xfrm>
          <a:prstGeom prst="rect">
            <a:avLst/>
          </a:prstGeom>
          <a:ln w="0">
            <a:noFill/>
          </a:ln>
        </p:spPr>
      </p:pic>
      <p:grpSp>
        <p:nvGrpSpPr>
          <p:cNvPr id="126" name="Group 1"/>
          <p:cNvGrpSpPr/>
          <p:nvPr/>
        </p:nvGrpSpPr>
        <p:grpSpPr>
          <a:xfrm>
            <a:off x="215640" y="243000"/>
            <a:ext cx="3743640" cy="664200"/>
            <a:chOff x="215640" y="243000"/>
            <a:chExt cx="3743640" cy="664200"/>
          </a:xfrm>
        </p:grpSpPr>
        <p:sp>
          <p:nvSpPr>
            <p:cNvPr id="127" name="CustomShape 2"/>
            <p:cNvSpPr/>
            <p:nvPr/>
          </p:nvSpPr>
          <p:spPr>
            <a:xfrm>
              <a:off x="431640" y="243000"/>
              <a:ext cx="3527640" cy="6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30000"/>
                </a:lnSpc>
                <a:buNone/>
              </a:pP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04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객체 분류 서버 </a:t>
              </a:r>
              <a:r>
                <a:rPr b="0" lang="en-US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&amp; </a:t>
              </a:r>
              <a:r>
                <a:rPr b="0" lang="ko-KR" sz="17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웹 서버</a:t>
              </a:r>
              <a:endParaRPr b="0" lang="en-US" sz="1700" spc="-1" strike="noStrike">
                <a:latin typeface="Arial"/>
              </a:endParaRPr>
            </a:p>
            <a:p>
              <a:pPr>
                <a:lnSpc>
                  <a:spcPct val="130000"/>
                </a:lnSpc>
                <a:buNone/>
              </a:pPr>
              <a:r>
                <a:rPr b="0" lang="ko-KR" sz="1900" spc="-1" strike="noStrike">
                  <a:solidFill>
                    <a:srgbClr val="000000"/>
                  </a:solidFill>
                  <a:latin typeface="함초롬돋움"/>
                  <a:ea typeface="함초롬돋움"/>
                </a:rPr>
                <a:t>웹 서버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128" name="CustomShape 3"/>
            <p:cNvSpPr/>
            <p:nvPr/>
          </p:nvSpPr>
          <p:spPr>
            <a:xfrm>
              <a:off x="215640" y="243000"/>
              <a:ext cx="89280" cy="664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9" name="CustomShape 4"/>
          <p:cNvSpPr/>
          <p:nvPr/>
        </p:nvSpPr>
        <p:spPr>
          <a:xfrm>
            <a:off x="5976360" y="1780920"/>
            <a:ext cx="3815640" cy="24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42640" indent="-2422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zh-CN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로봇 </a:t>
            </a: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팔의 행동을 제어하는 보드인 </a:t>
            </a:r>
            <a:r>
              <a:rPr b="0" lang="en-US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ESP32</a:t>
            </a: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를 통해 웹서버 오픈</a:t>
            </a:r>
            <a:endParaRPr b="0" lang="en-US" sz="1700" spc="-1" strike="noStrike">
              <a:latin typeface="Arial"/>
            </a:endParaRPr>
          </a:p>
          <a:p>
            <a:pPr marL="242640" indent="-2422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 </a:t>
            </a: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사용자가 웹 서버에 접속해 특정 버튼을 누르면 시리얼 모니터에 출력</a:t>
            </a:r>
            <a:endParaRPr b="0" lang="en-US" sz="1700" spc="-1" strike="noStrike">
              <a:latin typeface="Arial"/>
            </a:endParaRPr>
          </a:p>
          <a:p>
            <a:pPr marL="242640" indent="-2422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700" spc="-1" strike="noStrike">
                <a:solidFill>
                  <a:srgbClr val="000000"/>
                </a:solidFill>
                <a:latin typeface="함초롬돋움"/>
                <a:ea typeface="함초롬돋움"/>
              </a:rPr>
              <a:t>이를 로봇의 라즈베리 파이 코드에서 문자를 읽어 행동 제어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024000" y="2169360"/>
            <a:ext cx="4031640" cy="13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40000"/>
              </a:lnSpc>
              <a:buNone/>
            </a:pPr>
            <a:r>
              <a:rPr b="1" lang="en-US" sz="4200" spc="-1" strike="noStrike">
                <a:solidFill>
                  <a:srgbClr val="4f81bd"/>
                </a:solidFill>
                <a:latin typeface="함초롬돋움"/>
                <a:ea typeface="함초롬돋움"/>
              </a:rPr>
              <a:t>Thank You!</a:t>
            </a:r>
            <a:endParaRPr b="0" lang="en-US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LibreOffice/7.3.7.2$Linux_X86_64 LibreOffice_project/30$Build-2</Application>
  <AppVersion>15.0000</AppVersion>
  <Words>716</Words>
  <Paragraphs>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2023-04-28T15:11:03Z</dcterms:modified>
  <cp:revision>82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MMClips">
    <vt:i4>1</vt:i4>
  </property>
  <property fmtid="{D5CDD505-2E9C-101B-9397-08002B2CF9AE}" pid="4" name="Notes">
    <vt:i4>21</vt:i4>
  </property>
  <property fmtid="{D5CDD505-2E9C-101B-9397-08002B2CF9AE}" pid="5" name="PresentationFormat">
    <vt:lpwstr>사용자 지정</vt:lpwstr>
  </property>
  <property fmtid="{D5CDD505-2E9C-101B-9397-08002B2CF9AE}" pid="6" name="Slides">
    <vt:i4>16</vt:i4>
  </property>
  <property fmtid="{D5CDD505-2E9C-101B-9397-08002B2CF9AE}" pid="7" name="version">
    <vt:lpwstr>1000.0000.01</vt:lpwstr>
  </property>
</Properties>
</file>